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D_D85BA0E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8" r:id="rId6"/>
    <p:sldId id="269" r:id="rId7"/>
    <p:sldId id="265" r:id="rId8"/>
    <p:sldId id="267" r:id="rId9"/>
    <p:sldId id="270" r:id="rId10"/>
    <p:sldId id="271" r:id="rId11"/>
    <p:sldId id="273" r:id="rId12"/>
    <p:sldId id="274" r:id="rId13"/>
    <p:sldId id="277" r:id="rId14"/>
    <p:sldId id="286" r:id="rId15"/>
    <p:sldId id="284" r:id="rId16"/>
    <p:sldId id="285" r:id="rId17"/>
    <p:sldId id="276" r:id="rId18"/>
    <p:sldId id="278" r:id="rId19"/>
    <p:sldId id="281" r:id="rId20"/>
    <p:sldId id="282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024F2F-DC3A-B421-6B6D-669053E38548}" name="Paolo Spinalbelli" initials="PS" userId="S::paolo.spinalbelli@studente.scuolestimate.net::46ea42b6-9415-48e7-b304-5d90b9b243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80678-E718-4AEF-A05E-609A2DF9CD2E}" v="46" dt="2024-05-05T20:11:17.896"/>
    <p1510:client id="{20A0D768-B78F-F0F8-6815-022704D6267B}" v="33" dt="2024-05-05T21:16:20.055"/>
    <p1510:client id="{8034034C-E640-72AB-DCE6-DC2482F3AF51}" v="142" dt="2024-05-05T20:47:57.342"/>
    <p1510:client id="{E5F1A2B7-EB15-B542-8986-61A23AD56204}" v="1123" dt="2024-05-04T09:04:03.715"/>
    <p1510:client id="{F0501AC5-6E25-BF2F-7136-80D53BC886C6}" v="54" dt="2024-05-05T20:00:46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4"/>
    <p:restoredTop sz="94662"/>
  </p:normalViewPr>
  <p:slideViewPr>
    <p:cSldViewPr snapToGrid="0">
      <p:cViewPr varScale="1">
        <p:scale>
          <a:sx n="140" d="100"/>
          <a:sy n="140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omments/modernComment_10D_D85BA0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FD691B-D3FE-D446-9A91-08A99EC64FA5}" authorId="{8A024F2F-DC3A-B421-6B6D-669053E38548}" created="2024-05-03T10:13:16.839">
    <pc:sldMkLst xmlns:pc="http://schemas.microsoft.com/office/powerpoint/2013/main/command">
      <pc:docMk/>
      <pc:sldMk cId="3629883626" sldId="269"/>
    </pc:sldMkLst>
    <p188:txBody>
      <a:bodyPr/>
      <a:lstStyle/>
      <a:p>
        <a:r>
          <a:rPr lang="it-IT"/>
          <a:t>Scrivi qua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49D82-E2BE-3043-85DE-E4D8461AA0FF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58D19-FE32-A546-8504-21752057D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5CAE59-D693-0732-33F6-97C1EF528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B8F5B0-C606-013E-A393-18CA51304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4BB7D7-CCB5-1612-A39C-1F10A8E8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734FF7-8694-B14D-2317-AD34AD7F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AFC41C-F018-A6EC-87E0-5FA061B5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32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260FF5-9A2F-3E55-632B-9D24940F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6740C0-C840-D354-15B9-836F955D6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00A23A-7BAA-ABD3-4FC5-ACA0ECEF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3F8EB6-3FD3-56B8-7574-584E0A61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7D0AD-F7FB-3785-79E3-E076746B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9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4FBE940-1DFA-CEE9-34FC-A7FADF10E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5C9F248-8968-96A0-35FF-B6F8CD1BC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BDDF60-2AA8-6E29-A274-EB1186B0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94628C-C839-BC4A-63D9-8A18460F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CA0392-A67E-4547-98C5-7CC6619A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40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34F8C-B93F-821C-DA8B-717D6776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C3F108-49AC-3BE4-1CB7-BA8C429A5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4D8B84-8B2A-D088-D1EA-F1FEA12D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D88CA6-ED75-B495-4B03-0C121139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BBB096-C942-855C-9200-58962F48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94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B14E5B-A818-A7D8-E72F-3ADFF522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C93110-04A2-B86C-206D-AE47E6FC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60A1C9-A790-515E-9D30-662291D77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2ED07-0AE0-8568-D8BC-CA2D791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5D9C32-5DE4-438E-594B-CA1347DC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074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C412F-38C9-6116-22CE-AF949695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2C73AD-69E0-CFE0-F796-A4551C989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4A00FA-1A3B-9E48-3BD3-6B8471DE7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90B8E84-F1B5-5D99-0AEC-4027BB6C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4D9782-FEDF-B98E-61B6-2AE11164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2641F34-26AE-96E7-0E93-84D6775A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58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3F5CD-C3D3-CBFE-5DC4-B96C6EE3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164136-BA43-D5B2-88E4-EDAFDFA89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96AFFA-894F-0483-990D-65600F58A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004BE2C-C254-F97B-BD57-0F0500B2D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7129E2-E564-4ADF-02D5-B110E7E78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0B9E8B-0529-FED1-DB21-97C7570E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D6B3D92-7B11-1921-6BE8-39CA4D31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591845A-63B6-9A99-0129-A934AFF4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89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3C890B-05D6-D900-A138-8C69BD34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075CB0-2430-88EB-179F-66A7616C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44C946-34D1-9BF8-3CB1-B16E8000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042EF5-6F31-2E3E-C999-D201295D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33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EDC07DD-B74B-F37A-BBB6-76D28E34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3290424-F494-B8EB-2394-04AF90ADE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CACA01-7264-661F-1D91-17EDCA98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32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2A548D-CAD0-2553-5629-8A470C72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157142-C88B-CF88-94E2-B79C6116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02C49E-DF3B-97B2-FA56-41F9665D9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D7A0C6-8C65-A0BF-47F6-91AF74CC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9C2C80-3DF7-D640-0FCC-EC2E0163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FB84D7-F04B-42F5-3B5D-2B0ED217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842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E6CFA-BB9B-DCF6-CC7C-B6C5CA8E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11E6A67-C50C-FA00-6A2D-55CC3C754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2F4C081-4899-268E-7666-D90D50265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6D8C0C-2C1C-8B79-B7ED-E518B152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3E08D3-B3DC-48A1-AF5D-7F1AC4BF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50121A-45C8-A10D-ACB8-87B7D082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042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85D46E6-8119-3EC5-698F-D5966FFE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1CCD3E-43EE-A4F9-4850-CDD41DD74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9895F2-9C3E-A563-02E7-76E2E9635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5D18D-70E2-9F4D-A546-04C8B466F634}" type="datetimeFigureOut">
              <a:rPr lang="it-IT" smtClean="0"/>
              <a:t>06/05/24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6A2BE8-9057-875F-261C-3E9BB88C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719C50-286A-2256-3DE4-2FEB9A355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E6109-CC3F-CC46-98E2-5C6CFBBA399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9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r32.altervista.org/2024/index.html" TargetMode="External"/><Relationship Id="rId3" Type="http://schemas.openxmlformats.org/officeDocument/2006/relationships/hyperlink" Target="http://socialteam.r32@gmail.com" TargetMode="External"/><Relationship Id="rId7" Type="http://schemas.openxmlformats.org/officeDocument/2006/relationships/hyperlink" Target="https://www.tiktok.com/@r32_team?_t=8khPqKhltCa&amp;_r=1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youtube.com/@TeamR32?si=0QgpRH_NYqdMQssg" TargetMode="External"/><Relationship Id="rId5" Type="http://schemas.openxmlformats.org/officeDocument/2006/relationships/hyperlink" Target="https://github.com/R32team/Robotica24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instagram.com/__.r32.__?igsh=dzBnbGl0YTFjaTVh" TargetMode="External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32team/Robotica24/blob/main/README.md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microsoft.com/office/2018/10/relationships/comments" Target="../comments/modernComment_10D_D85BA0EA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-2077571" y="-4708710"/>
            <a:ext cx="16210218" cy="173056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74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2193144" y="-5715"/>
            <a:ext cx="780936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9600">
                <a:latin typeface="Impact"/>
                <a:cs typeface="Calibri"/>
              </a:rPr>
              <a:t>DOCUMENTCAR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E7C8B44-2D76-AAC2-557D-D4EA94FD536D}"/>
              </a:ext>
            </a:extLst>
          </p:cNvPr>
          <p:cNvSpPr/>
          <p:nvPr/>
        </p:nvSpPr>
        <p:spPr>
          <a:xfrm>
            <a:off x="7813880" y="1425893"/>
            <a:ext cx="3806627" cy="3558080"/>
          </a:xfrm>
          <a:prstGeom prst="roundRect">
            <a:avLst/>
          </a:prstGeom>
          <a:blipFill>
            <a:blip r:embed="rId3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ruota, veicolo, pneumatico, Veicolo terrestre&#10;&#10;Descrizione generata automaticamente">
            <a:extLst>
              <a:ext uri="{FF2B5EF4-FFF2-40B4-BE49-F238E27FC236}">
                <a16:creationId xmlns:a16="http://schemas.microsoft.com/office/drawing/2014/main" id="{E8BCBFE2-4BC7-6F88-B25C-1620756B3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2" t="51555" r="1632" b="5328"/>
          <a:stretch/>
        </p:blipFill>
        <p:spPr>
          <a:xfrm>
            <a:off x="172350" y="3123251"/>
            <a:ext cx="6868431" cy="42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5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ruota, veicolo, pneumatico, Veicolo terrestre&#10;&#10;Descrizione generata automaticamente">
            <a:extLst>
              <a:ext uri="{FF2B5EF4-FFF2-40B4-BE49-F238E27FC236}">
                <a16:creationId xmlns:a16="http://schemas.microsoft.com/office/drawing/2014/main" id="{E8BCBFE2-4BC7-6F88-B25C-1620756B3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2" t="51555" r="1632" b="5328"/>
          <a:stretch/>
        </p:blipFill>
        <p:spPr>
          <a:xfrm>
            <a:off x="3973848" y="-500922"/>
            <a:ext cx="9231322" cy="5718411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7BEE9A4-4D92-5B89-C15D-9E492F251E59}"/>
              </a:ext>
            </a:extLst>
          </p:cNvPr>
          <p:cNvSpPr txBox="1">
            <a:spLocks/>
          </p:cNvSpPr>
          <p:nvPr/>
        </p:nvSpPr>
        <p:spPr>
          <a:xfrm>
            <a:off x="470945" y="4020756"/>
            <a:ext cx="7581024" cy="2407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800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Proveniente dal set "</a:t>
            </a:r>
            <a:r>
              <a:rPr lang="it-IT" sz="2800" err="1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Education</a:t>
            </a:r>
            <a:r>
              <a:rPr lang="it-IT" sz="2800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 </a:t>
            </a:r>
            <a:r>
              <a:rPr lang="it-IT" sz="2800" err="1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Spyke</a:t>
            </a:r>
            <a:r>
              <a:rPr lang="it-IT" sz="2800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 Lego"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800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Sostegno mobile in grado di muoversi seguendo percorsi ben precisi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800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È in grado di trasferire oggetti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800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Il NAO può inviare direttamente dei comandi alla </a:t>
            </a:r>
            <a:r>
              <a:rPr lang="it-IT" sz="2800" err="1">
                <a:solidFill>
                  <a:srgbClr val="000000"/>
                </a:solidFill>
                <a:ea typeface="Grantha Sangam MN" pitchFamily="2" charset="0"/>
                <a:cs typeface="Grantha Sangam MN" pitchFamily="2" charset="0"/>
              </a:rPr>
              <a:t>DocumentCar</a:t>
            </a:r>
            <a:endParaRPr lang="it-IT" sz="2800">
              <a:solidFill>
                <a:srgbClr val="000000"/>
              </a:solidFill>
              <a:ea typeface="Grantha Sangam MN" pitchFamily="2" charset="0"/>
              <a:cs typeface="Grantha Sangam MN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3CDA0B-233C-F249-CD6B-A7154C292F68}"/>
              </a:ext>
            </a:extLst>
          </p:cNvPr>
          <p:cNvSpPr txBox="1"/>
          <p:nvPr/>
        </p:nvSpPr>
        <p:spPr>
          <a:xfrm>
            <a:off x="2193144" y="5491"/>
            <a:ext cx="780936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9600">
                <a:latin typeface="Impact"/>
                <a:cs typeface="Calibri"/>
              </a:rPr>
              <a:t>DOCUMENTCAR</a:t>
            </a:r>
          </a:p>
        </p:txBody>
      </p:sp>
    </p:spTree>
    <p:extLst>
      <p:ext uri="{BB962C8B-B14F-4D97-AF65-F5344CB8AC3E}">
        <p14:creationId xmlns:p14="http://schemas.microsoft.com/office/powerpoint/2010/main" val="352403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73AD15-E523-0B86-D48D-F8504FD99C6B}"/>
              </a:ext>
            </a:extLst>
          </p:cNvPr>
          <p:cNvSpPr txBox="1"/>
          <p:nvPr/>
        </p:nvSpPr>
        <p:spPr>
          <a:xfrm>
            <a:off x="1254315" y="1074509"/>
            <a:ext cx="968337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5000">
                <a:latin typeface="Impact"/>
                <a:cs typeface="Calibri"/>
              </a:rPr>
              <a:t>DIAGRAMMA</a:t>
            </a:r>
          </a:p>
          <a:p>
            <a:r>
              <a:rPr lang="it-IT" sz="15000">
                <a:latin typeface="Impact"/>
                <a:cs typeface="Calibri"/>
              </a:rPr>
              <a:t>DI SEQUENZA</a:t>
            </a:r>
          </a:p>
        </p:txBody>
      </p:sp>
    </p:spTree>
    <p:extLst>
      <p:ext uri="{BB962C8B-B14F-4D97-AF65-F5344CB8AC3E}">
        <p14:creationId xmlns:p14="http://schemas.microsoft.com/office/powerpoint/2010/main" val="394191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73AD15-E523-0B86-D48D-F8504FD99C6B}"/>
              </a:ext>
            </a:extLst>
          </p:cNvPr>
          <p:cNvSpPr txBox="1"/>
          <p:nvPr/>
        </p:nvSpPr>
        <p:spPr>
          <a:xfrm>
            <a:off x="416448" y="7418"/>
            <a:ext cx="1135910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8800">
                <a:latin typeface="Impact"/>
                <a:cs typeface="Calibri"/>
              </a:rPr>
              <a:t>DIAGRAMMA DI SEQUENZA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7A200F6-1374-A2F2-1D1E-C67AAD009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85" y="1702278"/>
            <a:ext cx="5780407" cy="4488612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4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B1FAF36-16DC-84D7-D475-69D441676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114" y="1242203"/>
            <a:ext cx="4846603" cy="54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3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73AD15-E523-0B86-D48D-F8504FD99C6B}"/>
              </a:ext>
            </a:extLst>
          </p:cNvPr>
          <p:cNvSpPr txBox="1"/>
          <p:nvPr/>
        </p:nvSpPr>
        <p:spPr>
          <a:xfrm>
            <a:off x="3141172" y="2235652"/>
            <a:ext cx="5921751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5000">
                <a:latin typeface="Impact"/>
                <a:cs typeface="Calibri"/>
              </a:rPr>
              <a:t>CODICE</a:t>
            </a:r>
          </a:p>
        </p:txBody>
      </p:sp>
    </p:spTree>
    <p:extLst>
      <p:ext uri="{BB962C8B-B14F-4D97-AF65-F5344CB8AC3E}">
        <p14:creationId xmlns:p14="http://schemas.microsoft.com/office/powerpoint/2010/main" val="417123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5226E4-7390-7F2D-2B25-6EE7069BE87C}"/>
              </a:ext>
            </a:extLst>
          </p:cNvPr>
          <p:cNvSpPr txBox="1"/>
          <p:nvPr/>
        </p:nvSpPr>
        <p:spPr>
          <a:xfrm>
            <a:off x="4346968" y="0"/>
            <a:ext cx="349655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8800">
                <a:latin typeface="Impact"/>
                <a:cs typeface="Calibri"/>
              </a:rPr>
              <a:t>CODICE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625444-E664-4A7E-F6DF-785F5D21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67" y="1268666"/>
            <a:ext cx="9615715" cy="52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5226E4-7390-7F2D-2B25-6EE7069BE87C}"/>
              </a:ext>
            </a:extLst>
          </p:cNvPr>
          <p:cNvSpPr txBox="1"/>
          <p:nvPr/>
        </p:nvSpPr>
        <p:spPr>
          <a:xfrm>
            <a:off x="3935731" y="0"/>
            <a:ext cx="431902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8800">
                <a:latin typeface="Impact"/>
                <a:cs typeface="Calibri"/>
              </a:rPr>
              <a:t>CODICE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1A1132E-C85C-7581-FC18-51909217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32" b="11468"/>
          <a:stretch/>
        </p:blipFill>
        <p:spPr>
          <a:xfrm>
            <a:off x="320525" y="1317901"/>
            <a:ext cx="5358197" cy="2918583"/>
          </a:xfrm>
          <a:prstGeom prst="rect">
            <a:avLst/>
          </a:prstGeom>
        </p:spPr>
      </p:pic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414403B-7DE7-4984-300F-0712D10C5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62" y="3554722"/>
            <a:ext cx="6688666" cy="314138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4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87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2E7591-AD8C-F748-39D1-8E23CC35FC08}"/>
              </a:ext>
            </a:extLst>
          </p:cNvPr>
          <p:cNvSpPr txBox="1"/>
          <p:nvPr/>
        </p:nvSpPr>
        <p:spPr>
          <a:xfrm>
            <a:off x="-168832" y="2228715"/>
            <a:ext cx="12529664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5000">
                <a:latin typeface="Impact"/>
                <a:cs typeface="Calibri"/>
              </a:rPr>
              <a:t>I NOSTRI SOCIAL</a:t>
            </a:r>
            <a:endParaRPr lang="it-IT"/>
          </a:p>
        </p:txBody>
      </p:sp>
      <p:pic>
        <p:nvPicPr>
          <p:cNvPr id="10" name="Immagine 9" descr="Immagine che contiene Elementi grafici, grafica, Policromia, simbolo&#10;&#10;Descrizione generata automaticamente">
            <a:extLst>
              <a:ext uri="{FF2B5EF4-FFF2-40B4-BE49-F238E27FC236}">
                <a16:creationId xmlns:a16="http://schemas.microsoft.com/office/drawing/2014/main" id="{9F2CB45B-6CC0-3F12-2F81-AA0F9EF6F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63" y="4465228"/>
            <a:ext cx="1988749" cy="1963788"/>
          </a:xfrm>
          <a:prstGeom prst="rect">
            <a:avLst/>
          </a:prstGeom>
        </p:spPr>
      </p:pic>
      <p:pic>
        <p:nvPicPr>
          <p:cNvPr id="11" name="Immagine 10" descr="Immagine che contiene clipart, design&#10;&#10;Descrizione generata automaticamente">
            <a:extLst>
              <a:ext uri="{FF2B5EF4-FFF2-40B4-BE49-F238E27FC236}">
                <a16:creationId xmlns:a16="http://schemas.microsoft.com/office/drawing/2014/main" id="{12AE689F-1904-4B62-44F6-5B521FCC6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6" y="4465227"/>
            <a:ext cx="1988749" cy="1988749"/>
          </a:xfrm>
          <a:prstGeom prst="rect">
            <a:avLst/>
          </a:prstGeom>
        </p:spPr>
      </p:pic>
      <p:pic>
        <p:nvPicPr>
          <p:cNvPr id="12" name="Immagine 11" descr="Immagine che contiene Elementi grafici, grafica, simbolo, Carattere&#10;&#10;Descrizione generata automaticamente">
            <a:extLst>
              <a:ext uri="{FF2B5EF4-FFF2-40B4-BE49-F238E27FC236}">
                <a16:creationId xmlns:a16="http://schemas.microsoft.com/office/drawing/2014/main" id="{377A50E9-5154-2E71-2185-117B8B406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169" y="212326"/>
            <a:ext cx="1963788" cy="1988749"/>
          </a:xfrm>
          <a:prstGeom prst="rect">
            <a:avLst/>
          </a:prstGeom>
        </p:spPr>
      </p:pic>
      <p:pic>
        <p:nvPicPr>
          <p:cNvPr id="13" name="Immagine 12" descr="Immagine che contiene Elementi grafici, Policromia, cerchio, schermata&#10;&#10;Descrizione generata automaticamente">
            <a:extLst>
              <a:ext uri="{FF2B5EF4-FFF2-40B4-BE49-F238E27FC236}">
                <a16:creationId xmlns:a16="http://schemas.microsoft.com/office/drawing/2014/main" id="{D7C9E968-7E42-383D-51B2-B86764F83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930" y="122368"/>
            <a:ext cx="2126332" cy="2158082"/>
          </a:xfrm>
          <a:prstGeom prst="rect">
            <a:avLst/>
          </a:prstGeom>
        </p:spPr>
      </p:pic>
      <p:pic>
        <p:nvPicPr>
          <p:cNvPr id="15" name="Immagine 14" descr="Immagine che contiene Elementi grafici, simbolo, Carattere, rosso&#10;&#10;Descrizione generata automaticamente">
            <a:extLst>
              <a:ext uri="{FF2B5EF4-FFF2-40B4-BE49-F238E27FC236}">
                <a16:creationId xmlns:a16="http://schemas.microsoft.com/office/drawing/2014/main" id="{8C544814-4166-840B-65FC-FC28252C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543" y="228201"/>
            <a:ext cx="1988749" cy="19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5226E4-7390-7F2D-2B25-6EE7069BE87C}"/>
              </a:ext>
            </a:extLst>
          </p:cNvPr>
          <p:cNvSpPr txBox="1"/>
          <p:nvPr/>
        </p:nvSpPr>
        <p:spPr>
          <a:xfrm>
            <a:off x="2242397" y="0"/>
            <a:ext cx="7717790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8800">
                <a:latin typeface="Impact"/>
                <a:cs typeface="Calibri"/>
              </a:rPr>
              <a:t>I NOSTRI SOCIAL</a:t>
            </a:r>
          </a:p>
        </p:txBody>
      </p:sp>
      <p:pic>
        <p:nvPicPr>
          <p:cNvPr id="11" name="Immagine 10" descr="Immagine che contiene Elementi grafici, grafica, Policromia, simbolo&#10;&#10;Descrizione generata automaticamente">
            <a:hlinkClick r:id="rId3"/>
            <a:extLst>
              <a:ext uri="{FF2B5EF4-FFF2-40B4-BE49-F238E27FC236}">
                <a16:creationId xmlns:a16="http://schemas.microsoft.com/office/drawing/2014/main" id="{3359FAC9-AA16-037B-F221-6A92F718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90" y="4337013"/>
            <a:ext cx="1592397" cy="1558338"/>
          </a:xfrm>
          <a:prstGeom prst="rect">
            <a:avLst/>
          </a:prstGeom>
        </p:spPr>
      </p:pic>
      <p:pic>
        <p:nvPicPr>
          <p:cNvPr id="13" name="Immagine 12" descr="Immagine che contiene clipart, design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D23C1A65-5B68-CF60-2B9D-9C93F21AF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442" y="4302954"/>
            <a:ext cx="1592397" cy="1592397"/>
          </a:xfrm>
          <a:prstGeom prst="rect">
            <a:avLst/>
          </a:prstGeom>
        </p:spPr>
      </p:pic>
      <p:pic>
        <p:nvPicPr>
          <p:cNvPr id="15" name="Immagine 14" descr="Immagine che contiene Elementi grafici, grafica, simbolo, Carattere&#10;&#10;Descrizione generata automaticamente">
            <a:hlinkClick r:id="rId7"/>
            <a:extLst>
              <a:ext uri="{FF2B5EF4-FFF2-40B4-BE49-F238E27FC236}">
                <a16:creationId xmlns:a16="http://schemas.microsoft.com/office/drawing/2014/main" id="{C4C7D1E5-F491-B88A-52A8-64695D682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6831" y="1909231"/>
            <a:ext cx="1558338" cy="1592397"/>
          </a:xfrm>
          <a:prstGeom prst="rect">
            <a:avLst/>
          </a:prstGeom>
        </p:spPr>
      </p:pic>
      <p:pic>
        <p:nvPicPr>
          <p:cNvPr id="17" name="Immagine 16" descr="Immagine che contiene Elementi grafici, Policromia, cerchio, schermata&#10;&#10;Descrizione generata automaticamente">
            <a:hlinkClick r:id="rId9"/>
            <a:extLst>
              <a:ext uri="{FF2B5EF4-FFF2-40B4-BE49-F238E27FC236}">
                <a16:creationId xmlns:a16="http://schemas.microsoft.com/office/drawing/2014/main" id="{1C7DD248-2760-4808-FF88-C833B0F3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5231" y="1796415"/>
            <a:ext cx="1742821" cy="1818027"/>
          </a:xfrm>
          <a:prstGeom prst="rect">
            <a:avLst/>
          </a:prstGeom>
        </p:spPr>
      </p:pic>
      <p:pic>
        <p:nvPicPr>
          <p:cNvPr id="19" name="Immagine 18" descr="Immagine che contiene Elementi grafici, simbolo, Carattere, rosso&#10;&#10;Descrizione generata automaticamente">
            <a:hlinkClick r:id="rId11"/>
            <a:extLst>
              <a:ext uri="{FF2B5EF4-FFF2-40B4-BE49-F238E27FC236}">
                <a16:creationId xmlns:a16="http://schemas.microsoft.com/office/drawing/2014/main" id="{4BDAB675-850C-51A5-70F5-36A320FDC3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7790" y="1870662"/>
            <a:ext cx="1592397" cy="15583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9230F7-0AFE-0440-E2B6-E5863AEDED63}"/>
              </a:ext>
            </a:extLst>
          </p:cNvPr>
          <p:cNvSpPr txBox="1"/>
          <p:nvPr/>
        </p:nvSpPr>
        <p:spPr>
          <a:xfrm>
            <a:off x="2153118" y="3614442"/>
            <a:ext cx="128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@__.r32.__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512708-0398-5B91-A7D5-F53CB08A8030}"/>
              </a:ext>
            </a:extLst>
          </p:cNvPr>
          <p:cNvSpPr txBox="1"/>
          <p:nvPr/>
        </p:nvSpPr>
        <p:spPr>
          <a:xfrm>
            <a:off x="5384654" y="3614442"/>
            <a:ext cx="142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@r32_team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7B16E9-30B4-B895-0693-8450DCF70DE2}"/>
              </a:ext>
            </a:extLst>
          </p:cNvPr>
          <p:cNvSpPr txBox="1"/>
          <p:nvPr/>
        </p:nvSpPr>
        <p:spPr>
          <a:xfrm>
            <a:off x="8539607" y="3614442"/>
            <a:ext cx="124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@TeamR32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CBE5E8-9717-AD4A-0C8D-1DB6C978CA14}"/>
              </a:ext>
            </a:extLst>
          </p:cNvPr>
          <p:cNvSpPr txBox="1"/>
          <p:nvPr/>
        </p:nvSpPr>
        <p:spPr>
          <a:xfrm>
            <a:off x="2153118" y="6097984"/>
            <a:ext cx="128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@R32team</a:t>
            </a:r>
          </a:p>
        </p:txBody>
      </p:sp>
      <p:pic>
        <p:nvPicPr>
          <p:cNvPr id="5" name="Immagine 4">
            <a:hlinkClick r:id="rId13"/>
            <a:extLst>
              <a:ext uri="{FF2B5EF4-FFF2-40B4-BE49-F238E27FC236}">
                <a16:creationId xmlns:a16="http://schemas.microsoft.com/office/drawing/2014/main" id="{33101011-7063-8D16-75F8-F5D885041C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0224" y="4337013"/>
            <a:ext cx="1592398" cy="159239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891B576-8942-B8B2-6284-EB9D5C983FD1}"/>
              </a:ext>
            </a:extLst>
          </p:cNvPr>
          <p:cNvSpPr txBox="1"/>
          <p:nvPr/>
        </p:nvSpPr>
        <p:spPr>
          <a:xfrm>
            <a:off x="5353951" y="6099186"/>
            <a:ext cx="154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SITO WEB R32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0F31DF-788D-B94A-FA31-57DB41C7B703}"/>
              </a:ext>
            </a:extLst>
          </p:cNvPr>
          <p:cNvSpPr txBox="1"/>
          <p:nvPr/>
        </p:nvSpPr>
        <p:spPr>
          <a:xfrm>
            <a:off x="7802780" y="6097984"/>
            <a:ext cx="27224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ea typeface="+mn-lt"/>
                <a:cs typeface="+mn-lt"/>
              </a:rPr>
              <a:t>socialteam.r32@gmail.com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54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5226E4-7390-7F2D-2B25-6EE7069BE87C}"/>
              </a:ext>
            </a:extLst>
          </p:cNvPr>
          <p:cNvSpPr txBox="1"/>
          <p:nvPr/>
        </p:nvSpPr>
        <p:spPr>
          <a:xfrm>
            <a:off x="4345411" y="0"/>
            <a:ext cx="350117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8800">
                <a:latin typeface="Impact"/>
                <a:cs typeface="Calibri"/>
              </a:rPr>
              <a:t>GITHUB</a:t>
            </a:r>
          </a:p>
        </p:txBody>
      </p:sp>
      <p:pic>
        <p:nvPicPr>
          <p:cNvPr id="13" name="Immagine 12" descr="Immagine che contiene clipart, design&#10;&#10;Descrizione generata automaticamente">
            <a:hlinkClick r:id="rId3"/>
            <a:extLst>
              <a:ext uri="{FF2B5EF4-FFF2-40B4-BE49-F238E27FC236}">
                <a16:creationId xmlns:a16="http://schemas.microsoft.com/office/drawing/2014/main" id="{D23C1A65-5B68-CF60-2B9D-9C93F21A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99" y="1800226"/>
            <a:ext cx="4695201" cy="46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111623" y="1883894"/>
            <a:ext cx="3108534" cy="3090212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A60842-9642-DB26-9FC0-8B1C1F57B65E}"/>
              </a:ext>
            </a:extLst>
          </p:cNvPr>
          <p:cNvSpPr txBox="1"/>
          <p:nvPr/>
        </p:nvSpPr>
        <p:spPr>
          <a:xfrm>
            <a:off x="4792960" y="2767280"/>
            <a:ext cx="7192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b="1" dirty="0">
                <a:latin typeface="Impact" panose="020B0806030902050204" pitchFamily="34" charset="0"/>
              </a:rPr>
              <a:t>ASSISTANT NAO</a:t>
            </a:r>
          </a:p>
        </p:txBody>
      </p:sp>
    </p:spTree>
    <p:extLst>
      <p:ext uri="{BB962C8B-B14F-4D97-AF65-F5344CB8AC3E}">
        <p14:creationId xmlns:p14="http://schemas.microsoft.com/office/powerpoint/2010/main" val="296440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5226E4-7390-7F2D-2B25-6EE7069BE87C}"/>
              </a:ext>
            </a:extLst>
          </p:cNvPr>
          <p:cNvSpPr txBox="1"/>
          <p:nvPr/>
        </p:nvSpPr>
        <p:spPr>
          <a:xfrm>
            <a:off x="3039195" y="2641584"/>
            <a:ext cx="610272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3200" b="0" i="1">
                <a:solidFill>
                  <a:srgbClr val="0D0D0D"/>
                </a:solidFill>
                <a:effectLst/>
                <a:latin typeface="Impact"/>
              </a:rPr>
              <a:t>"I robot non sono solo macchine,</a:t>
            </a:r>
            <a:r>
              <a:rPr lang="it-IT" sz="3200" i="1">
                <a:solidFill>
                  <a:srgbClr val="0D0D0D"/>
                </a:solidFill>
                <a:latin typeface="Impact"/>
              </a:rPr>
              <a:t> </a:t>
            </a:r>
            <a:endParaRPr lang="it-IT" sz="3200" b="0" i="1">
              <a:solidFill>
                <a:srgbClr val="0D0D0D"/>
              </a:solidFill>
              <a:effectLst/>
              <a:latin typeface="Impact" panose="020B0806030902050204" pitchFamily="34" charset="0"/>
            </a:endParaRPr>
          </a:p>
          <a:p>
            <a:pPr algn="ctr"/>
            <a:r>
              <a:rPr lang="it-IT" sz="3200" b="0" i="1">
                <a:solidFill>
                  <a:srgbClr val="0D0D0D"/>
                </a:solidFill>
                <a:effectLst/>
                <a:latin typeface="Impact"/>
              </a:rPr>
              <a:t>sono la manifestazione del nostro</a:t>
            </a:r>
            <a:r>
              <a:rPr lang="it-IT" sz="3200" i="1">
                <a:solidFill>
                  <a:srgbClr val="0D0D0D"/>
                </a:solidFill>
                <a:latin typeface="Impact"/>
              </a:rPr>
              <a:t> </a:t>
            </a:r>
            <a:endParaRPr lang="it-IT" sz="3200" b="0" i="1">
              <a:solidFill>
                <a:srgbClr val="0D0D0D"/>
              </a:solidFill>
              <a:effectLst/>
              <a:latin typeface="Impact" panose="020B0806030902050204" pitchFamily="34" charset="0"/>
            </a:endParaRPr>
          </a:p>
          <a:p>
            <a:pPr algn="ctr"/>
            <a:r>
              <a:rPr lang="it-IT" sz="3200" b="0" i="1">
                <a:solidFill>
                  <a:srgbClr val="0D0D0D"/>
                </a:solidFill>
                <a:effectLst/>
                <a:latin typeface="Impact"/>
              </a:rPr>
              <a:t>ingegno e della nostra creatività."</a:t>
            </a:r>
            <a:r>
              <a:rPr lang="it-IT" sz="3200" i="1">
                <a:solidFill>
                  <a:srgbClr val="0D0D0D"/>
                </a:solidFill>
                <a:latin typeface="Impact"/>
              </a:rPr>
              <a:t>   </a:t>
            </a:r>
            <a:endParaRPr lang="it-IT" sz="3200" b="0" i="1">
              <a:solidFill>
                <a:srgbClr val="0D0D0D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2C9CA-6349-079C-7D44-D3F35F670B79}"/>
              </a:ext>
            </a:extLst>
          </p:cNvPr>
          <p:cNvSpPr txBox="1"/>
          <p:nvPr/>
        </p:nvSpPr>
        <p:spPr>
          <a:xfrm>
            <a:off x="5802085" y="4212772"/>
            <a:ext cx="31786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3200">
                <a:solidFill>
                  <a:srgbClr val="0D0D0D"/>
                </a:solidFill>
                <a:latin typeface="Impact"/>
              </a:rPr>
              <a:t>-Hiroshi Ishiguro</a:t>
            </a:r>
            <a:r>
              <a:rPr lang="it-IT" sz="3200">
                <a:latin typeface="Impact"/>
              </a:rPr>
              <a:t>​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4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1545301" y="2228671"/>
            <a:ext cx="91013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0">
                <a:latin typeface="Impact" panose="020B0806030902050204" pitchFamily="34" charset="0"/>
              </a:rPr>
              <a:t>CHI SIAMO?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1D3F5CB-80BA-FB87-91D7-5C88284EE3E3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2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3137915" y="1349"/>
            <a:ext cx="591333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9600">
                <a:latin typeface="Impact"/>
              </a:rPr>
              <a:t>CHI SIAMO?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FEABD8-3E40-9B29-00E9-0A57BD745AFB}"/>
              </a:ext>
            </a:extLst>
          </p:cNvPr>
          <p:cNvSpPr txBox="1"/>
          <p:nvPr/>
        </p:nvSpPr>
        <p:spPr>
          <a:xfrm>
            <a:off x="7509511" y="3340135"/>
            <a:ext cx="3791447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</a:rPr>
              <a:t>Scuola "</a:t>
            </a:r>
            <a:r>
              <a:rPr lang="it-IT" sz="2400" b="1">
                <a:solidFill>
                  <a:srgbClr val="000000"/>
                </a:solidFill>
              </a:rPr>
              <a:t>Alle Stimate</a:t>
            </a:r>
            <a:r>
              <a:rPr lang="it-IT" sz="2400">
                <a:solidFill>
                  <a:srgbClr val="000000"/>
                </a:solidFill>
              </a:rPr>
              <a:t>", VR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>
                <a:solidFill>
                  <a:srgbClr val="000000"/>
                </a:solidFill>
              </a:rPr>
              <a:t>12 membri</a:t>
            </a:r>
            <a:r>
              <a:rPr lang="it-IT" sz="2400">
                <a:solidFill>
                  <a:srgbClr val="000000"/>
                </a:solidFill>
              </a:rPr>
              <a:t> divisi in 3 gruppi:</a:t>
            </a:r>
            <a:endParaRPr lang="it-IT" sz="2400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it-IT" sz="2400" b="1">
                <a:solidFill>
                  <a:srgbClr val="000000"/>
                </a:solidFill>
              </a:rPr>
              <a:t>team social</a:t>
            </a:r>
            <a:endParaRPr lang="it-IT" sz="2400" b="1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it-IT" sz="2400" b="1">
                <a:solidFill>
                  <a:srgbClr val="000000"/>
                </a:solidFill>
              </a:rPr>
              <a:t>team coding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b="1">
                <a:solidFill>
                  <a:srgbClr val="000000"/>
                </a:solidFill>
              </a:rPr>
              <a:t>team video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171236A-74E3-D61B-DDAD-8EA3D3034950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617615-28CE-E648-92CD-BA478A66C440}"/>
              </a:ext>
            </a:extLst>
          </p:cNvPr>
          <p:cNvSpPr/>
          <p:nvPr/>
        </p:nvSpPr>
        <p:spPr>
          <a:xfrm>
            <a:off x="560859" y="1718018"/>
            <a:ext cx="6423213" cy="4915991"/>
          </a:xfrm>
          <a:prstGeom prst="roundRect">
            <a:avLst/>
          </a:prstGeom>
          <a:blipFill>
            <a:blip r:embed="rId3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simbolo, emblema, logo&#10;&#10;Descrizione generata automaticamente">
            <a:extLst>
              <a:ext uri="{FF2B5EF4-FFF2-40B4-BE49-F238E27FC236}">
                <a16:creationId xmlns:a16="http://schemas.microsoft.com/office/drawing/2014/main" id="{DE374E59-BB4B-1613-6F0F-1EA2D533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627" y="1237421"/>
            <a:ext cx="3589282" cy="17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1364321" y="2228671"/>
            <a:ext cx="9463358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5000">
                <a:latin typeface="Impact"/>
                <a:cs typeface="Calibri"/>
              </a:rPr>
              <a:t>IL PROGETTO</a:t>
            </a:r>
          </a:p>
        </p:txBody>
      </p:sp>
    </p:spTree>
    <p:extLst>
      <p:ext uri="{BB962C8B-B14F-4D97-AF65-F5344CB8AC3E}">
        <p14:creationId xmlns:p14="http://schemas.microsoft.com/office/powerpoint/2010/main" val="365376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2994422" y="1349"/>
            <a:ext cx="620468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9600">
                <a:latin typeface="Impact"/>
                <a:cs typeface="Calibri"/>
              </a:rPr>
              <a:t>IL PROGETTO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554204F-3A86-82CF-8A04-3D596D4DF766}"/>
              </a:ext>
            </a:extLst>
          </p:cNvPr>
          <p:cNvSpPr>
            <a:spLocks noChangeAspect="1"/>
          </p:cNvSpPr>
          <p:nvPr/>
        </p:nvSpPr>
        <p:spPr>
          <a:xfrm>
            <a:off x="8202243" y="1491053"/>
            <a:ext cx="3441657" cy="4662956"/>
          </a:xfrm>
          <a:prstGeom prst="roundRect">
            <a:avLst/>
          </a:prstGeom>
          <a:blipFill>
            <a:blip r:embed="rId3"/>
            <a:stretch>
              <a:fillRect l="-1241" t="-4049" r="-1241" b="-54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402CE96-3834-85CD-ED6D-99457E0F9999}"/>
              </a:ext>
            </a:extLst>
          </p:cNvPr>
          <p:cNvSpPr/>
          <p:nvPr/>
        </p:nvSpPr>
        <p:spPr>
          <a:xfrm>
            <a:off x="3642128" y="1973863"/>
            <a:ext cx="1100137" cy="74295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NA0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9FCC28CA-37DC-7AD7-F026-50105EF4F040}"/>
              </a:ext>
            </a:extLst>
          </p:cNvPr>
          <p:cNvSpPr/>
          <p:nvPr/>
        </p:nvSpPr>
        <p:spPr>
          <a:xfrm>
            <a:off x="682152" y="3576929"/>
            <a:ext cx="1948839" cy="718369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CONSEGNA DOCUMENTI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E8188C5-34C0-4E30-2D97-EBD089F2E35F}"/>
              </a:ext>
            </a:extLst>
          </p:cNvPr>
          <p:cNvSpPr/>
          <p:nvPr/>
        </p:nvSpPr>
        <p:spPr>
          <a:xfrm>
            <a:off x="5658472" y="3576929"/>
            <a:ext cx="1948839" cy="718369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/>
              <a:t>D</a:t>
            </a:r>
            <a:r>
              <a:rPr lang="it-IT">
                <a:solidFill>
                  <a:schemeClr val="bg1"/>
                </a:solidFill>
                <a:latin typeface="Google Sans"/>
              </a:rPr>
              <a:t>À</a:t>
            </a:r>
            <a:endParaRPr lang="it-IT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it-IT"/>
              <a:t>INFORMAZIONI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1574BAE-9CE6-850C-6FF3-3712C466CDFD}"/>
              </a:ext>
            </a:extLst>
          </p:cNvPr>
          <p:cNvSpPr/>
          <p:nvPr/>
        </p:nvSpPr>
        <p:spPr>
          <a:xfrm>
            <a:off x="3219473" y="3594273"/>
            <a:ext cx="1948839" cy="718369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FISSA APPUNTAMENTI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CF6E0FC0-1894-7FC2-A3BF-64D631D657AB}"/>
              </a:ext>
            </a:extLst>
          </p:cNvPr>
          <p:cNvSpPr/>
          <p:nvPr/>
        </p:nvSpPr>
        <p:spPr>
          <a:xfrm>
            <a:off x="682152" y="5247155"/>
            <a:ext cx="1948839" cy="718369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UTILIZZA DOCUMENTCAR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A74F560-A841-71A4-30D1-A27FD29C5E21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192197" y="2716813"/>
            <a:ext cx="1696" cy="8774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AA77BD9-8842-2D48-0E68-1CDAC6E20D4C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>
            <a:off x="4192197" y="2716813"/>
            <a:ext cx="2440695" cy="860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1CF6DC1-5DA9-CCD6-2413-9DDAF97A9B1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1656572" y="2716813"/>
            <a:ext cx="2535625" cy="860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AA138AC-57B9-0630-953B-162FA938D148}"/>
              </a:ext>
            </a:extLst>
          </p:cNvPr>
          <p:cNvCxnSpPr>
            <a:cxnSpLocks/>
          </p:cNvCxnSpPr>
          <p:nvPr/>
        </p:nvCxnSpPr>
        <p:spPr>
          <a:xfrm>
            <a:off x="1610570" y="4292276"/>
            <a:ext cx="10888" cy="949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4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88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3673709" y="2228671"/>
            <a:ext cx="4844581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5000">
                <a:latin typeface="Impact"/>
                <a:cs typeface="Calibri"/>
              </a:rPr>
              <a:t>IL NAO</a:t>
            </a:r>
          </a:p>
        </p:txBody>
      </p:sp>
      <p:pic>
        <p:nvPicPr>
          <p:cNvPr id="3" name="Picture 2" descr="NAO Robot Power V6 Standard Edition for Research">
            <a:extLst>
              <a:ext uri="{FF2B5EF4-FFF2-40B4-BE49-F238E27FC236}">
                <a16:creationId xmlns:a16="http://schemas.microsoft.com/office/drawing/2014/main" id="{AE94CA4F-A73A-245D-4AAA-08D62869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99" y="3435724"/>
            <a:ext cx="1792582" cy="306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6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6ACB29-06C6-A0E6-E7CA-6BBBBA4ED470}"/>
              </a:ext>
            </a:extLst>
          </p:cNvPr>
          <p:cNvSpPr txBox="1"/>
          <p:nvPr/>
        </p:nvSpPr>
        <p:spPr>
          <a:xfrm>
            <a:off x="4321906" y="-5715"/>
            <a:ext cx="355184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9600">
                <a:latin typeface="Impact"/>
                <a:cs typeface="Calibri"/>
              </a:rPr>
              <a:t>IL NAO</a:t>
            </a:r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6" name="Picture 2" descr="NAO Robot Power V6 Standard Edition for Research">
            <a:extLst>
              <a:ext uri="{FF2B5EF4-FFF2-40B4-BE49-F238E27FC236}">
                <a16:creationId xmlns:a16="http://schemas.microsoft.com/office/drawing/2014/main" id="{469CAD91-5DD1-EF2E-9E53-39721571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18" y="640976"/>
            <a:ext cx="10363365" cy="177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FEC82D-369F-8C13-964C-BFF38C64FB3A}"/>
              </a:ext>
            </a:extLst>
          </p:cNvPr>
          <p:cNvSpPr txBox="1"/>
          <p:nvPr/>
        </p:nvSpPr>
        <p:spPr>
          <a:xfrm>
            <a:off x="6707841" y="1530332"/>
            <a:ext cx="4780429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800">
                <a:solidFill>
                  <a:srgbClr val="000000"/>
                </a:solidFill>
              </a:rPr>
              <a:t>Il NAO è un robot umanoide</a:t>
            </a:r>
          </a:p>
          <a:p>
            <a:pPr marL="285750" indent="-285750">
              <a:buFont typeface="Arial"/>
              <a:buChar char="•"/>
            </a:pPr>
            <a:r>
              <a:rPr lang="it-IT" sz="2800" err="1">
                <a:solidFill>
                  <a:srgbClr val="000000"/>
                </a:solidFill>
              </a:rPr>
              <a:t>Choregraphe</a:t>
            </a:r>
            <a:r>
              <a:rPr lang="it-IT" sz="2800">
                <a:solidFill>
                  <a:srgbClr val="000000"/>
                </a:solidFill>
              </a:rPr>
              <a:t>: piattaforma per programmare il NAO</a:t>
            </a:r>
            <a:endParaRPr lang="it-IT" sz="28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2800">
                <a:solidFill>
                  <a:srgbClr val="000000"/>
                </a:solidFill>
              </a:rPr>
              <a:t>dotato di sensori e videocamere</a:t>
            </a:r>
            <a:endParaRPr lang="en-US" sz="280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it-IT" sz="2800">
                <a:solidFill>
                  <a:srgbClr val="000000"/>
                </a:solidFill>
              </a:rPr>
              <a:t>eseguire vari movimenti</a:t>
            </a:r>
            <a:endParaRPr lang="it-IT" sz="2800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>
                <a:solidFill>
                  <a:srgbClr val="000000"/>
                </a:solidFill>
              </a:rPr>
              <a:t>percepisce i suoni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66386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B16CD11D-9B6E-0CA7-C409-D22ADE1C4285}"/>
              </a:ext>
            </a:extLst>
          </p:cNvPr>
          <p:cNvSpPr/>
          <p:nvPr/>
        </p:nvSpPr>
        <p:spPr>
          <a:xfrm>
            <a:off x="10941424" y="5618630"/>
            <a:ext cx="1073545" cy="1058770"/>
          </a:xfrm>
          <a:prstGeom prst="ellipse">
            <a:avLst/>
          </a:prstGeom>
          <a:blipFill>
            <a:blip r:embed="rId2"/>
            <a:stretch>
              <a:fillRect l="-7823" t="-4687" r="-7823" b="-51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2E0329-B0F6-7686-B320-FAF3F2B7B59A}"/>
              </a:ext>
            </a:extLst>
          </p:cNvPr>
          <p:cNvSpPr txBox="1"/>
          <p:nvPr/>
        </p:nvSpPr>
        <p:spPr>
          <a:xfrm>
            <a:off x="344550" y="2228671"/>
            <a:ext cx="11502900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5000">
                <a:latin typeface="Impact"/>
                <a:cs typeface="Calibri"/>
              </a:rPr>
              <a:t>DOCUMENTCAR</a:t>
            </a:r>
          </a:p>
        </p:txBody>
      </p:sp>
      <p:pic>
        <p:nvPicPr>
          <p:cNvPr id="4" name="Immagine 3" descr="Immagine che contiene ruota, veicolo, pneumatico, Veicolo terrestre&#10;&#10;Descrizione generata automaticamente">
            <a:extLst>
              <a:ext uri="{FF2B5EF4-FFF2-40B4-BE49-F238E27FC236}">
                <a16:creationId xmlns:a16="http://schemas.microsoft.com/office/drawing/2014/main" id="{4694FB9F-22C6-7892-A29A-F618A3D7F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2" t="51555" r="1632" b="5328"/>
          <a:stretch/>
        </p:blipFill>
        <p:spPr>
          <a:xfrm>
            <a:off x="9053063" y="3427563"/>
            <a:ext cx="3130104" cy="19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163</Words>
  <Application>Microsoft Macintosh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9" baseType="lpstr">
      <vt:lpstr>Arial</vt:lpstr>
      <vt:lpstr>Arial,Sans-Serif</vt:lpstr>
      <vt:lpstr>Calibri</vt:lpstr>
      <vt:lpstr>Calibri Light</vt:lpstr>
      <vt:lpstr>Courier New</vt:lpstr>
      <vt:lpstr>Google Sans</vt:lpstr>
      <vt:lpstr>Grantha Sangam MN</vt:lpstr>
      <vt:lpstr>Impact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Spinalbelli</dc:creator>
  <cp:lastModifiedBy>Giovanni Bellorio</cp:lastModifiedBy>
  <cp:revision>27</cp:revision>
  <dcterms:created xsi:type="dcterms:W3CDTF">2024-04-27T17:28:24Z</dcterms:created>
  <dcterms:modified xsi:type="dcterms:W3CDTF">2024-05-06T06:44:48Z</dcterms:modified>
</cp:coreProperties>
</file>